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handoutMasterIdLst>
    <p:handoutMasterId r:id="rId10"/>
  </p:handoutMasterIdLst>
  <p:sldIdLst>
    <p:sldId id="269" r:id="rId3"/>
    <p:sldId id="257" r:id="rId4"/>
    <p:sldId id="270" r:id="rId5"/>
    <p:sldId id="271" r:id="rId6"/>
    <p:sldId id="272" r:id="rId7"/>
    <p:sldId id="273" r:id="rId8"/>
    <p:sldId id="27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5B37B1-F100-4FCD-B78B-3DB6F9D6B9B3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CD6BBC-1649-4AEE-AD71-BCF3AED525C2}">
      <dgm:prSet phldrT="[Текст]"/>
      <dgm:spPr/>
      <dgm:t>
        <a:bodyPr/>
        <a:lstStyle/>
        <a:p>
          <a:r>
            <a:rPr lang="ru-RU" dirty="0" smtClean="0"/>
            <a:t>Дробление бизнеса  </a:t>
          </a:r>
          <a:endParaRPr lang="ru-RU" dirty="0"/>
        </a:p>
      </dgm:t>
    </dgm:pt>
    <dgm:pt modelId="{61B51E91-5979-461E-A338-476511C2C644}" type="parTrans" cxnId="{328A8412-E67C-4948-901C-126DA653D8F6}">
      <dgm:prSet/>
      <dgm:spPr/>
      <dgm:t>
        <a:bodyPr/>
        <a:lstStyle/>
        <a:p>
          <a:endParaRPr lang="ru-RU"/>
        </a:p>
      </dgm:t>
    </dgm:pt>
    <dgm:pt modelId="{8AEFCF8F-BB2A-481E-A9BD-6B7E6D1E84B5}" type="sibTrans" cxnId="{328A8412-E67C-4948-901C-126DA653D8F6}">
      <dgm:prSet/>
      <dgm:spPr/>
      <dgm:t>
        <a:bodyPr/>
        <a:lstStyle/>
        <a:p>
          <a:endParaRPr lang="ru-RU"/>
        </a:p>
      </dgm:t>
    </dgm:pt>
    <dgm:pt modelId="{902CBA4B-67B3-457F-8107-95DF936EFBA3}">
      <dgm:prSet/>
      <dgm:spPr/>
      <dgm:t>
        <a:bodyPr/>
        <a:lstStyle/>
        <a:p>
          <a:pPr rtl="0"/>
          <a:r>
            <a:rPr lang="ru-RU" smtClean="0"/>
            <a:t>Разделение на нескольких хозяйствующих субъектов с одинаковым видом деятельности </a:t>
          </a:r>
          <a:endParaRPr lang="ru-RU" dirty="0"/>
        </a:p>
      </dgm:t>
    </dgm:pt>
    <dgm:pt modelId="{743F9FB2-A725-4FD3-93B9-392F1CC736C5}" type="parTrans" cxnId="{FD93335D-642A-4481-B7F2-14606C2F8AE7}">
      <dgm:prSet/>
      <dgm:spPr/>
      <dgm:t>
        <a:bodyPr/>
        <a:lstStyle/>
        <a:p>
          <a:endParaRPr lang="ru-RU"/>
        </a:p>
      </dgm:t>
    </dgm:pt>
    <dgm:pt modelId="{CAE11758-FCC8-45D2-BDCB-EA57A843779B}" type="sibTrans" cxnId="{FD93335D-642A-4481-B7F2-14606C2F8AE7}">
      <dgm:prSet/>
      <dgm:spPr/>
      <dgm:t>
        <a:bodyPr/>
        <a:lstStyle/>
        <a:p>
          <a:endParaRPr lang="ru-RU"/>
        </a:p>
      </dgm:t>
    </dgm:pt>
    <dgm:pt modelId="{8B11E1F5-4A93-44F7-8C2E-575ACB06A176}">
      <dgm:prSet/>
      <dgm:spPr/>
      <dgm:t>
        <a:bodyPr/>
        <a:lstStyle/>
        <a:p>
          <a:pPr rtl="0"/>
          <a:r>
            <a:rPr lang="ru-RU" smtClean="0"/>
            <a:t>Выделение подразделений организации в отдельные хозяйствующие субъекты</a:t>
          </a:r>
          <a:endParaRPr lang="ru-RU" dirty="0"/>
        </a:p>
      </dgm:t>
    </dgm:pt>
    <dgm:pt modelId="{F0054606-B0BD-4756-A8A0-962ABE11483F}" type="parTrans" cxnId="{2F73F2A8-573C-4336-BDFE-B57364014543}">
      <dgm:prSet/>
      <dgm:spPr/>
      <dgm:t>
        <a:bodyPr/>
        <a:lstStyle/>
        <a:p>
          <a:endParaRPr lang="ru-RU"/>
        </a:p>
      </dgm:t>
    </dgm:pt>
    <dgm:pt modelId="{C91DA166-C671-48D9-8283-B0984DB7C72E}" type="sibTrans" cxnId="{2F73F2A8-573C-4336-BDFE-B57364014543}">
      <dgm:prSet/>
      <dgm:spPr/>
      <dgm:t>
        <a:bodyPr/>
        <a:lstStyle/>
        <a:p>
          <a:endParaRPr lang="ru-RU"/>
        </a:p>
      </dgm:t>
    </dgm:pt>
    <dgm:pt modelId="{DE3910E8-C9D4-4931-AE21-6232B81C64AE}" type="pres">
      <dgm:prSet presAssocID="{AF5B37B1-F100-4FCD-B78B-3DB6F9D6B9B3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A6BAFE-A479-47BF-BE96-FBB585BACA12}" type="pres">
      <dgm:prSet presAssocID="{EECD6BBC-1649-4AEE-AD71-BCF3AED525C2}" presName="root1" presStyleCnt="0"/>
      <dgm:spPr/>
    </dgm:pt>
    <dgm:pt modelId="{FE43BA36-43FB-4079-81DE-82B36532CE0F}" type="pres">
      <dgm:prSet presAssocID="{EECD6BBC-1649-4AEE-AD71-BCF3AED525C2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B8A50C4-339A-48E5-8723-0199C9A7428C}" type="pres">
      <dgm:prSet presAssocID="{EECD6BBC-1649-4AEE-AD71-BCF3AED525C2}" presName="level2hierChild" presStyleCnt="0"/>
      <dgm:spPr/>
    </dgm:pt>
    <dgm:pt modelId="{962EF2B4-1CF3-4EA1-8C1B-D8A3E44D3803}" type="pres">
      <dgm:prSet presAssocID="{F0054606-B0BD-4756-A8A0-962ABE11483F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EA53327B-2379-463B-898E-84C3B5FC7AAF}" type="pres">
      <dgm:prSet presAssocID="{F0054606-B0BD-4756-A8A0-962ABE11483F}" presName="connTx" presStyleLbl="parChTrans1D2" presStyleIdx="0" presStyleCnt="2"/>
      <dgm:spPr/>
      <dgm:t>
        <a:bodyPr/>
        <a:lstStyle/>
        <a:p>
          <a:endParaRPr lang="ru-RU"/>
        </a:p>
      </dgm:t>
    </dgm:pt>
    <dgm:pt modelId="{380BB978-17AE-4F8E-A078-994628733DF7}" type="pres">
      <dgm:prSet presAssocID="{8B11E1F5-4A93-44F7-8C2E-575ACB06A176}" presName="root2" presStyleCnt="0"/>
      <dgm:spPr/>
    </dgm:pt>
    <dgm:pt modelId="{93064FF9-E7C0-4EFA-9A90-4378FD2099CE}" type="pres">
      <dgm:prSet presAssocID="{8B11E1F5-4A93-44F7-8C2E-575ACB06A176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3EE493-4AAB-4980-B638-1A403DEC2623}" type="pres">
      <dgm:prSet presAssocID="{8B11E1F5-4A93-44F7-8C2E-575ACB06A176}" presName="level3hierChild" presStyleCnt="0"/>
      <dgm:spPr/>
    </dgm:pt>
    <dgm:pt modelId="{306366A5-59FE-4B5B-9440-E8AA2C0544F4}" type="pres">
      <dgm:prSet presAssocID="{743F9FB2-A725-4FD3-93B9-392F1CC736C5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5921BE58-EE38-4CDE-9A9E-EBB1A72E7884}" type="pres">
      <dgm:prSet presAssocID="{743F9FB2-A725-4FD3-93B9-392F1CC736C5}" presName="connTx" presStyleLbl="parChTrans1D2" presStyleIdx="1" presStyleCnt="2"/>
      <dgm:spPr/>
      <dgm:t>
        <a:bodyPr/>
        <a:lstStyle/>
        <a:p>
          <a:endParaRPr lang="ru-RU"/>
        </a:p>
      </dgm:t>
    </dgm:pt>
    <dgm:pt modelId="{8D94BE33-3DF4-461F-B659-062FFB2FF35A}" type="pres">
      <dgm:prSet presAssocID="{902CBA4B-67B3-457F-8107-95DF936EFBA3}" presName="root2" presStyleCnt="0"/>
      <dgm:spPr/>
    </dgm:pt>
    <dgm:pt modelId="{127B31A3-42D8-40EB-A6F5-D92222253AAE}" type="pres">
      <dgm:prSet presAssocID="{902CBA4B-67B3-457F-8107-95DF936EFBA3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366D13-5F89-4ED0-81FB-BE785582117C}" type="pres">
      <dgm:prSet presAssocID="{902CBA4B-67B3-457F-8107-95DF936EFBA3}" presName="level3hierChild" presStyleCnt="0"/>
      <dgm:spPr/>
    </dgm:pt>
  </dgm:ptLst>
  <dgm:cxnLst>
    <dgm:cxn modelId="{1BE02E0F-DCAA-4FA8-A840-2E5F57AE8542}" type="presOf" srcId="{743F9FB2-A725-4FD3-93B9-392F1CC736C5}" destId="{306366A5-59FE-4B5B-9440-E8AA2C0544F4}" srcOrd="0" destOrd="0" presId="urn:microsoft.com/office/officeart/2005/8/layout/hierarchy2"/>
    <dgm:cxn modelId="{5C104528-B09A-4C5D-9818-7ED0FE214EA9}" type="presOf" srcId="{EECD6BBC-1649-4AEE-AD71-BCF3AED525C2}" destId="{FE43BA36-43FB-4079-81DE-82B36532CE0F}" srcOrd="0" destOrd="0" presId="urn:microsoft.com/office/officeart/2005/8/layout/hierarchy2"/>
    <dgm:cxn modelId="{5C5B4188-610A-403B-AB61-A0D5CECB2C37}" type="presOf" srcId="{F0054606-B0BD-4756-A8A0-962ABE11483F}" destId="{EA53327B-2379-463B-898E-84C3B5FC7AAF}" srcOrd="1" destOrd="0" presId="urn:microsoft.com/office/officeart/2005/8/layout/hierarchy2"/>
    <dgm:cxn modelId="{2F73F2A8-573C-4336-BDFE-B57364014543}" srcId="{EECD6BBC-1649-4AEE-AD71-BCF3AED525C2}" destId="{8B11E1F5-4A93-44F7-8C2E-575ACB06A176}" srcOrd="0" destOrd="0" parTransId="{F0054606-B0BD-4756-A8A0-962ABE11483F}" sibTransId="{C91DA166-C671-48D9-8283-B0984DB7C72E}"/>
    <dgm:cxn modelId="{5A7929CA-62B3-4666-AC4F-8550C5000A0D}" type="presOf" srcId="{F0054606-B0BD-4756-A8A0-962ABE11483F}" destId="{962EF2B4-1CF3-4EA1-8C1B-D8A3E44D3803}" srcOrd="0" destOrd="0" presId="urn:microsoft.com/office/officeart/2005/8/layout/hierarchy2"/>
    <dgm:cxn modelId="{FD93335D-642A-4481-B7F2-14606C2F8AE7}" srcId="{EECD6BBC-1649-4AEE-AD71-BCF3AED525C2}" destId="{902CBA4B-67B3-457F-8107-95DF936EFBA3}" srcOrd="1" destOrd="0" parTransId="{743F9FB2-A725-4FD3-93B9-392F1CC736C5}" sibTransId="{CAE11758-FCC8-45D2-BDCB-EA57A843779B}"/>
    <dgm:cxn modelId="{264F50B0-760F-47BF-98C3-20886B6FF213}" type="presOf" srcId="{743F9FB2-A725-4FD3-93B9-392F1CC736C5}" destId="{5921BE58-EE38-4CDE-9A9E-EBB1A72E7884}" srcOrd="1" destOrd="0" presId="urn:microsoft.com/office/officeart/2005/8/layout/hierarchy2"/>
    <dgm:cxn modelId="{328A8412-E67C-4948-901C-126DA653D8F6}" srcId="{AF5B37B1-F100-4FCD-B78B-3DB6F9D6B9B3}" destId="{EECD6BBC-1649-4AEE-AD71-BCF3AED525C2}" srcOrd="0" destOrd="0" parTransId="{61B51E91-5979-461E-A338-476511C2C644}" sibTransId="{8AEFCF8F-BB2A-481E-A9BD-6B7E6D1E84B5}"/>
    <dgm:cxn modelId="{84AE8D4C-1A53-43C1-B191-4D3E7033AAF0}" type="presOf" srcId="{AF5B37B1-F100-4FCD-B78B-3DB6F9D6B9B3}" destId="{DE3910E8-C9D4-4931-AE21-6232B81C64AE}" srcOrd="0" destOrd="0" presId="urn:microsoft.com/office/officeart/2005/8/layout/hierarchy2"/>
    <dgm:cxn modelId="{4C475132-0AFE-4BC7-A3E9-FDEF2B46DD38}" type="presOf" srcId="{8B11E1F5-4A93-44F7-8C2E-575ACB06A176}" destId="{93064FF9-E7C0-4EFA-9A90-4378FD2099CE}" srcOrd="0" destOrd="0" presId="urn:microsoft.com/office/officeart/2005/8/layout/hierarchy2"/>
    <dgm:cxn modelId="{5F4CA280-0672-485C-B275-0CC5328B1BB1}" type="presOf" srcId="{902CBA4B-67B3-457F-8107-95DF936EFBA3}" destId="{127B31A3-42D8-40EB-A6F5-D92222253AAE}" srcOrd="0" destOrd="0" presId="urn:microsoft.com/office/officeart/2005/8/layout/hierarchy2"/>
    <dgm:cxn modelId="{EB305482-38BC-4F92-8094-F3EADD8AF590}" type="presParOf" srcId="{DE3910E8-C9D4-4931-AE21-6232B81C64AE}" destId="{C1A6BAFE-A479-47BF-BE96-FBB585BACA12}" srcOrd="0" destOrd="0" presId="urn:microsoft.com/office/officeart/2005/8/layout/hierarchy2"/>
    <dgm:cxn modelId="{329896AC-27E4-43D5-B531-2DBF90D02C05}" type="presParOf" srcId="{C1A6BAFE-A479-47BF-BE96-FBB585BACA12}" destId="{FE43BA36-43FB-4079-81DE-82B36532CE0F}" srcOrd="0" destOrd="0" presId="urn:microsoft.com/office/officeart/2005/8/layout/hierarchy2"/>
    <dgm:cxn modelId="{BCEE0183-7F63-477C-B7B3-11BEC65E5343}" type="presParOf" srcId="{C1A6BAFE-A479-47BF-BE96-FBB585BACA12}" destId="{3B8A50C4-339A-48E5-8723-0199C9A7428C}" srcOrd="1" destOrd="0" presId="urn:microsoft.com/office/officeart/2005/8/layout/hierarchy2"/>
    <dgm:cxn modelId="{F88340CF-0271-4572-9A83-77A3093616C1}" type="presParOf" srcId="{3B8A50C4-339A-48E5-8723-0199C9A7428C}" destId="{962EF2B4-1CF3-4EA1-8C1B-D8A3E44D3803}" srcOrd="0" destOrd="0" presId="urn:microsoft.com/office/officeart/2005/8/layout/hierarchy2"/>
    <dgm:cxn modelId="{4EB2B377-369E-42FA-A460-62D51596B74F}" type="presParOf" srcId="{962EF2B4-1CF3-4EA1-8C1B-D8A3E44D3803}" destId="{EA53327B-2379-463B-898E-84C3B5FC7AAF}" srcOrd="0" destOrd="0" presId="urn:microsoft.com/office/officeart/2005/8/layout/hierarchy2"/>
    <dgm:cxn modelId="{41D9CA81-F3FD-46AE-BF9E-317C7477F8AA}" type="presParOf" srcId="{3B8A50C4-339A-48E5-8723-0199C9A7428C}" destId="{380BB978-17AE-4F8E-A078-994628733DF7}" srcOrd="1" destOrd="0" presId="urn:microsoft.com/office/officeart/2005/8/layout/hierarchy2"/>
    <dgm:cxn modelId="{9BA42282-8E7F-4243-9F5C-7F8FC64A89FE}" type="presParOf" srcId="{380BB978-17AE-4F8E-A078-994628733DF7}" destId="{93064FF9-E7C0-4EFA-9A90-4378FD2099CE}" srcOrd="0" destOrd="0" presId="urn:microsoft.com/office/officeart/2005/8/layout/hierarchy2"/>
    <dgm:cxn modelId="{93F6D1A8-E1EE-41B5-8B42-B97D531F1AA1}" type="presParOf" srcId="{380BB978-17AE-4F8E-A078-994628733DF7}" destId="{673EE493-4AAB-4980-B638-1A403DEC2623}" srcOrd="1" destOrd="0" presId="urn:microsoft.com/office/officeart/2005/8/layout/hierarchy2"/>
    <dgm:cxn modelId="{153553F8-49D1-47AE-A695-5F68F2536212}" type="presParOf" srcId="{3B8A50C4-339A-48E5-8723-0199C9A7428C}" destId="{306366A5-59FE-4B5B-9440-E8AA2C0544F4}" srcOrd="2" destOrd="0" presId="urn:microsoft.com/office/officeart/2005/8/layout/hierarchy2"/>
    <dgm:cxn modelId="{E364A1D3-D7BA-4BF9-B3F9-C03E22A0E296}" type="presParOf" srcId="{306366A5-59FE-4B5B-9440-E8AA2C0544F4}" destId="{5921BE58-EE38-4CDE-9A9E-EBB1A72E7884}" srcOrd="0" destOrd="0" presId="urn:microsoft.com/office/officeart/2005/8/layout/hierarchy2"/>
    <dgm:cxn modelId="{FD23E961-F0DB-4767-9263-4D1E96EC4379}" type="presParOf" srcId="{3B8A50C4-339A-48E5-8723-0199C9A7428C}" destId="{8D94BE33-3DF4-461F-B659-062FFB2FF35A}" srcOrd="3" destOrd="0" presId="urn:microsoft.com/office/officeart/2005/8/layout/hierarchy2"/>
    <dgm:cxn modelId="{63713B09-F86F-4E81-A79F-E5A04B0A26AC}" type="presParOf" srcId="{8D94BE33-3DF4-461F-B659-062FFB2FF35A}" destId="{127B31A3-42D8-40EB-A6F5-D92222253AAE}" srcOrd="0" destOrd="0" presId="urn:microsoft.com/office/officeart/2005/8/layout/hierarchy2"/>
    <dgm:cxn modelId="{7DF10351-BF35-4689-B100-3D40269BB054}" type="presParOf" srcId="{8D94BE33-3DF4-461F-B659-062FFB2FF35A}" destId="{99366D13-5F89-4ED0-81FB-BE785582117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E43BA36-43FB-4079-81DE-82B36532CE0F}">
      <dsp:nvSpPr>
        <dsp:cNvPr id="0" name=""/>
        <dsp:cNvSpPr/>
      </dsp:nvSpPr>
      <dsp:spPr>
        <a:xfrm>
          <a:off x="5048" y="1896539"/>
          <a:ext cx="3424792" cy="17123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Дробление бизнеса  </a:t>
          </a:r>
          <a:endParaRPr lang="ru-RU" sz="2200" kern="1200" dirty="0"/>
        </a:p>
      </dsp:txBody>
      <dsp:txXfrm>
        <a:off x="5048" y="1896539"/>
        <a:ext cx="3424792" cy="1712396"/>
      </dsp:txXfrm>
    </dsp:sp>
    <dsp:sp modelId="{962EF2B4-1CF3-4EA1-8C1B-D8A3E44D3803}">
      <dsp:nvSpPr>
        <dsp:cNvPr id="0" name=""/>
        <dsp:cNvSpPr/>
      </dsp:nvSpPr>
      <dsp:spPr>
        <a:xfrm rot="19457599">
          <a:off x="3271271" y="2232430"/>
          <a:ext cx="1687057" cy="55986"/>
        </a:xfrm>
        <a:custGeom>
          <a:avLst/>
          <a:gdLst/>
          <a:ahLst/>
          <a:cxnLst/>
          <a:rect l="0" t="0" r="0" b="0"/>
          <a:pathLst>
            <a:path>
              <a:moveTo>
                <a:pt x="0" y="27993"/>
              </a:moveTo>
              <a:lnTo>
                <a:pt x="1687057" y="2799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 rot="19457599">
        <a:off x="4072623" y="2218247"/>
        <a:ext cx="84352" cy="84352"/>
      </dsp:txXfrm>
    </dsp:sp>
    <dsp:sp modelId="{93064FF9-E7C0-4EFA-9A90-4378FD2099CE}">
      <dsp:nvSpPr>
        <dsp:cNvPr id="0" name=""/>
        <dsp:cNvSpPr/>
      </dsp:nvSpPr>
      <dsp:spPr>
        <a:xfrm>
          <a:off x="4799758" y="911911"/>
          <a:ext cx="3424792" cy="17123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smtClean="0"/>
            <a:t>Выделение подразделений организации в отдельные хозяйствующие субъекты</a:t>
          </a:r>
          <a:endParaRPr lang="ru-RU" sz="2200" kern="1200" dirty="0"/>
        </a:p>
      </dsp:txBody>
      <dsp:txXfrm>
        <a:off x="4799758" y="911911"/>
        <a:ext cx="3424792" cy="1712396"/>
      </dsp:txXfrm>
    </dsp:sp>
    <dsp:sp modelId="{306366A5-59FE-4B5B-9440-E8AA2C0544F4}">
      <dsp:nvSpPr>
        <dsp:cNvPr id="0" name=""/>
        <dsp:cNvSpPr/>
      </dsp:nvSpPr>
      <dsp:spPr>
        <a:xfrm rot="2142401">
          <a:off x="3271271" y="3217058"/>
          <a:ext cx="1687057" cy="55986"/>
        </a:xfrm>
        <a:custGeom>
          <a:avLst/>
          <a:gdLst/>
          <a:ahLst/>
          <a:cxnLst/>
          <a:rect l="0" t="0" r="0" b="0"/>
          <a:pathLst>
            <a:path>
              <a:moveTo>
                <a:pt x="0" y="27993"/>
              </a:moveTo>
              <a:lnTo>
                <a:pt x="1687057" y="2799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 rot="2142401">
        <a:off x="4072623" y="3202874"/>
        <a:ext cx="84352" cy="84352"/>
      </dsp:txXfrm>
    </dsp:sp>
    <dsp:sp modelId="{127B31A3-42D8-40EB-A6F5-D92222253AAE}">
      <dsp:nvSpPr>
        <dsp:cNvPr id="0" name=""/>
        <dsp:cNvSpPr/>
      </dsp:nvSpPr>
      <dsp:spPr>
        <a:xfrm>
          <a:off x="4799758" y="2881167"/>
          <a:ext cx="3424792" cy="17123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smtClean="0"/>
            <a:t>Разделение на нескольких хозяйствующих субъектов с одинаковым видом деятельности </a:t>
          </a:r>
          <a:endParaRPr lang="ru-RU" sz="2200" kern="1200" dirty="0"/>
        </a:p>
      </dsp:txBody>
      <dsp:txXfrm>
        <a:off x="4799758" y="2881167"/>
        <a:ext cx="3424792" cy="17123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1997EE-40C4-4AD6-A895-8BF312AD6F1B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BF7BA-44CB-4429-ACFA-15AB715F9E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87552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5B29-AE89-4483-81C6-E96764588C12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A050F-4E23-4D3A-ACFC-AB93F3F08B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5B29-AE89-4483-81C6-E96764588C12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A050F-4E23-4D3A-ACFC-AB93F3F08B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5B29-AE89-4483-81C6-E96764588C12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A050F-4E23-4D3A-ACFC-AB93F3F08B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0" y="1444"/>
            <a:ext cx="9142642" cy="685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2"/>
            <a:ext cx="7772400" cy="1470025"/>
          </a:xfrm>
        </p:spPr>
        <p:txBody>
          <a:bodyPr>
            <a:normAutofit/>
          </a:bodyPr>
          <a:lstStyle>
            <a:lvl1pPr>
              <a:defRPr sz="52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900" b="0">
                <a:solidFill>
                  <a:schemeClr val="bg1"/>
                </a:solidFill>
                <a:latin typeface="+mj-lt"/>
              </a:defRPr>
            </a:lvl1pPr>
            <a:lvl2pPr marL="478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6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29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1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0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606717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0" y="1441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5926768" y="5127302"/>
            <a:ext cx="923088" cy="377240"/>
          </a:xfrm>
          <a:prstGeom prst="rect">
            <a:avLst/>
          </a:prstGeom>
          <a:noFill/>
          <a:ln>
            <a:noFill/>
          </a:ln>
          <a:extLst/>
        </p:spPr>
        <p:txBody>
          <a:bodyPr lIns="83954" tIns="41978" rIns="83954" bIns="41978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57603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dirty="0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5"/>
            <a:ext cx="7320689" cy="4829253"/>
          </a:xfrm>
        </p:spPr>
        <p:txBody>
          <a:bodyPr/>
          <a:lstStyle>
            <a:lvl1pPr marL="333777" indent="0">
              <a:buFontTx/>
              <a:buNone/>
              <a:defRPr b="1">
                <a:latin typeface="+mj-lt"/>
              </a:defRPr>
            </a:lvl1pPr>
            <a:lvl2pPr marL="330862" indent="2916">
              <a:defRPr>
                <a:latin typeface="+mj-lt"/>
              </a:defRPr>
            </a:lvl2pPr>
            <a:lvl3pPr marL="577185" indent="-239036">
              <a:tabLst/>
              <a:defRPr>
                <a:latin typeface="+mj-lt"/>
              </a:defRPr>
            </a:lvl3pPr>
            <a:lvl4pPr marL="0" indent="330862">
              <a:lnSpc>
                <a:spcPts val="1653"/>
              </a:lnSpc>
              <a:spcBef>
                <a:spcPts val="367"/>
              </a:spcBef>
              <a:defRPr>
                <a:latin typeface="+mj-lt"/>
              </a:defRPr>
            </a:lvl4pPr>
            <a:lvl5pPr>
              <a:lnSpc>
                <a:spcPts val="1653"/>
              </a:lnSpc>
              <a:spcBef>
                <a:spcPts val="367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72"/>
            <a:ext cx="7337191" cy="1105803"/>
          </a:xfrm>
        </p:spPr>
        <p:txBody>
          <a:bodyPr/>
          <a:lstStyle>
            <a:lvl1pPr marL="0" marR="0" indent="0" defTabSz="9576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270A0-C426-4F60-BE0F-46286F619D5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31177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643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5"/>
            <a:ext cx="7320689" cy="4829253"/>
          </a:xfrm>
        </p:spPr>
        <p:txBody>
          <a:bodyPr/>
          <a:lstStyle>
            <a:lvl1pPr marL="333777" indent="0">
              <a:buFontTx/>
              <a:buNone/>
              <a:defRPr b="1">
                <a:latin typeface="+mj-lt"/>
              </a:defRPr>
            </a:lvl1pPr>
            <a:lvl2pPr marL="333777" indent="0">
              <a:defRPr>
                <a:latin typeface="+mj-lt"/>
              </a:defRPr>
            </a:lvl2pPr>
            <a:lvl3pPr marL="577185" indent="-239036">
              <a:defRPr>
                <a:latin typeface="+mj-lt"/>
              </a:defRPr>
            </a:lvl3pPr>
            <a:lvl4pPr marL="0" indent="330862">
              <a:defRPr>
                <a:latin typeface="+mj-lt"/>
              </a:defRPr>
            </a:lvl4pPr>
            <a:lvl5pPr marL="131761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72"/>
            <a:ext cx="7337900" cy="1105803"/>
          </a:xfrm>
        </p:spPr>
        <p:txBody>
          <a:bodyPr/>
          <a:lstStyle>
            <a:lvl1pPr marL="0" marR="0" indent="0" defTabSz="9576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4063B-D3DB-4D3F-964E-A589E22A2C9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87343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643" cy="685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1012506"/>
            <a:ext cx="7320689" cy="202463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3429720"/>
            <a:ext cx="7320689" cy="3006404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83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766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3649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533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416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29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18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06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DD646-95DC-4B39-A374-1E4C27AF597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45243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0" y="1441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1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4"/>
            <a:ext cx="3620764" cy="469579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0" y="1606874"/>
            <a:ext cx="3644898" cy="469579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7EED7-D81B-407B-BE0D-B22E829DF38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94170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1606874"/>
            <a:ext cx="3674754" cy="56800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832" indent="0">
              <a:buNone/>
              <a:defRPr sz="2100" b="1"/>
            </a:lvl2pPr>
            <a:lvl3pPr marL="957665" indent="0">
              <a:buNone/>
              <a:defRPr sz="1900" b="1"/>
            </a:lvl3pPr>
            <a:lvl4pPr marL="1436498" indent="0">
              <a:buNone/>
              <a:defRPr sz="1700" b="1"/>
            </a:lvl4pPr>
            <a:lvl5pPr marL="1915331" indent="0">
              <a:buNone/>
              <a:defRPr sz="1700" b="1"/>
            </a:lvl5pPr>
            <a:lvl6pPr marL="2394164" indent="0">
              <a:buNone/>
              <a:defRPr sz="1700" b="1"/>
            </a:lvl6pPr>
            <a:lvl7pPr marL="2872997" indent="0">
              <a:buNone/>
              <a:defRPr sz="1700" b="1"/>
            </a:lvl7pPr>
            <a:lvl8pPr marL="3351830" indent="0">
              <a:buNone/>
              <a:defRPr sz="1700" b="1"/>
            </a:lvl8pPr>
            <a:lvl9pPr marL="3830662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6" y="2174877"/>
            <a:ext cx="3674754" cy="42612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606874"/>
            <a:ext cx="3587825" cy="56800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832" indent="0">
              <a:buNone/>
              <a:defRPr sz="2100" b="1"/>
            </a:lvl2pPr>
            <a:lvl3pPr marL="957665" indent="0">
              <a:buNone/>
              <a:defRPr sz="1900" b="1"/>
            </a:lvl3pPr>
            <a:lvl4pPr marL="1436498" indent="0">
              <a:buNone/>
              <a:defRPr sz="1700" b="1"/>
            </a:lvl4pPr>
            <a:lvl5pPr marL="1915331" indent="0">
              <a:buNone/>
              <a:defRPr sz="1700" b="1"/>
            </a:lvl5pPr>
            <a:lvl6pPr marL="2394164" indent="0">
              <a:buNone/>
              <a:defRPr sz="1700" b="1"/>
            </a:lvl6pPr>
            <a:lvl7pPr marL="2872997" indent="0">
              <a:buNone/>
              <a:defRPr sz="1700" b="1"/>
            </a:lvl7pPr>
            <a:lvl8pPr marL="3351830" indent="0">
              <a:buNone/>
              <a:defRPr sz="1700" b="1"/>
            </a:lvl8pPr>
            <a:lvl9pPr marL="3830662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2188098"/>
            <a:ext cx="3587825" cy="424802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7177-3187-44F5-92AA-1D40472AE68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92361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0" y="1441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567A1-E03C-4D60-9816-1845914F065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00307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50" y="5873148"/>
            <a:ext cx="567427" cy="652251"/>
          </a:xfrm>
        </p:spPr>
        <p:txBody>
          <a:bodyPr/>
          <a:lstStyle>
            <a:lvl1pPr algn="ctr">
              <a:defRPr sz="25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6CCF41EF-3FED-48BF-89C8-F251AFCB2B2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6963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5B29-AE89-4483-81C6-E96764588C12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A050F-4E23-4D3A-ACFC-AB93F3F08B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49" y="273054"/>
            <a:ext cx="5111751" cy="5853113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3"/>
            <a:ext cx="3008313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8832" indent="0">
              <a:buNone/>
              <a:defRPr sz="1300"/>
            </a:lvl2pPr>
            <a:lvl3pPr marL="957665" indent="0">
              <a:buNone/>
              <a:defRPr sz="1000"/>
            </a:lvl3pPr>
            <a:lvl4pPr marL="1436498" indent="0">
              <a:buNone/>
              <a:defRPr sz="900"/>
            </a:lvl4pPr>
            <a:lvl5pPr marL="1915331" indent="0">
              <a:buNone/>
              <a:defRPr sz="900"/>
            </a:lvl5pPr>
            <a:lvl6pPr marL="2394164" indent="0">
              <a:buNone/>
              <a:defRPr sz="900"/>
            </a:lvl6pPr>
            <a:lvl7pPr marL="2872997" indent="0">
              <a:buNone/>
              <a:defRPr sz="900"/>
            </a:lvl7pPr>
            <a:lvl8pPr marL="3351830" indent="0">
              <a:buNone/>
              <a:defRPr sz="900"/>
            </a:lvl8pPr>
            <a:lvl9pPr marL="383066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65826-6EB0-421B-8736-576703670C7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0672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400"/>
            </a:lvl1pPr>
            <a:lvl2pPr marL="478832" indent="0">
              <a:buNone/>
              <a:defRPr sz="2900"/>
            </a:lvl2pPr>
            <a:lvl3pPr marL="957665" indent="0">
              <a:buNone/>
              <a:defRPr sz="2500"/>
            </a:lvl3pPr>
            <a:lvl4pPr marL="1436498" indent="0">
              <a:buNone/>
              <a:defRPr sz="2100"/>
            </a:lvl4pPr>
            <a:lvl5pPr marL="1915331" indent="0">
              <a:buNone/>
              <a:defRPr sz="2100"/>
            </a:lvl5pPr>
            <a:lvl6pPr marL="2394164" indent="0">
              <a:buNone/>
              <a:defRPr sz="2100"/>
            </a:lvl6pPr>
            <a:lvl7pPr marL="2872997" indent="0">
              <a:buNone/>
              <a:defRPr sz="2100"/>
            </a:lvl7pPr>
            <a:lvl8pPr marL="3351830" indent="0">
              <a:buNone/>
              <a:defRPr sz="2100"/>
            </a:lvl8pPr>
            <a:lvl9pPr marL="3830662" indent="0">
              <a:buNone/>
              <a:defRPr sz="21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500"/>
            </a:lvl1pPr>
            <a:lvl2pPr marL="478832" indent="0">
              <a:buNone/>
              <a:defRPr sz="1300"/>
            </a:lvl2pPr>
            <a:lvl3pPr marL="957665" indent="0">
              <a:buNone/>
              <a:defRPr sz="1000"/>
            </a:lvl3pPr>
            <a:lvl4pPr marL="1436498" indent="0">
              <a:buNone/>
              <a:defRPr sz="900"/>
            </a:lvl4pPr>
            <a:lvl5pPr marL="1915331" indent="0">
              <a:buNone/>
              <a:defRPr sz="900"/>
            </a:lvl5pPr>
            <a:lvl6pPr marL="2394164" indent="0">
              <a:buNone/>
              <a:defRPr sz="900"/>
            </a:lvl6pPr>
            <a:lvl7pPr marL="2872997" indent="0">
              <a:buNone/>
              <a:defRPr sz="900"/>
            </a:lvl7pPr>
            <a:lvl8pPr marL="3351830" indent="0">
              <a:buNone/>
              <a:defRPr sz="900"/>
            </a:lvl8pPr>
            <a:lvl9pPr marL="383066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886F4-2A04-4B49-AC04-54AAC1620EA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78791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4C878-BE60-42D4-84FA-C5D74404B62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4469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3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9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3DE02-2A2F-45CD-A735-9F128F485D6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6902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5B29-AE89-4483-81C6-E96764588C12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A050F-4E23-4D3A-ACFC-AB93F3F08B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5B29-AE89-4483-81C6-E96764588C12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A050F-4E23-4D3A-ACFC-AB93F3F08B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5B29-AE89-4483-81C6-E96764588C12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A050F-4E23-4D3A-ACFC-AB93F3F08B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5B29-AE89-4483-81C6-E96764588C12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A050F-4E23-4D3A-ACFC-AB93F3F08B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5B29-AE89-4483-81C6-E96764588C12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A050F-4E23-4D3A-ACFC-AB93F3F08B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5B29-AE89-4483-81C6-E96764588C12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A050F-4E23-4D3A-ACFC-AB93F3F08B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5B29-AE89-4483-81C6-E96764588C12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A050F-4E23-4D3A-ACFC-AB93F3F08B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865B29-AE89-4483-81C6-E96764588C12}" type="datetimeFigureOut">
              <a:rPr lang="ru-RU" smtClean="0"/>
              <a:pPr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A050F-4E23-4D3A-ACFC-AB93F3F08B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50" y="489549"/>
            <a:ext cx="7343979" cy="1110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67" tIns="47883" rIns="95767" bIns="478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850" y="1599677"/>
            <a:ext cx="7343979" cy="483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67" tIns="47883" rIns="95767" bIns="478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472" y="6356937"/>
            <a:ext cx="2133962" cy="364281"/>
          </a:xfrm>
          <a:prstGeom prst="rect">
            <a:avLst/>
          </a:prstGeom>
        </p:spPr>
        <p:txBody>
          <a:bodyPr vert="horz" lIns="95767" tIns="47883" rIns="95767" bIns="47883" rtlCol="0" anchor="ctr"/>
          <a:lstStyle>
            <a:lvl1pPr algn="l" defTabSz="957665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3567" y="6356937"/>
            <a:ext cx="2896867" cy="364281"/>
          </a:xfrm>
          <a:prstGeom prst="rect">
            <a:avLst/>
          </a:prstGeom>
        </p:spPr>
        <p:txBody>
          <a:bodyPr vert="horz" lIns="95767" tIns="47883" rIns="95767" bIns="47883" rtlCol="0" anchor="ctr"/>
          <a:lstStyle>
            <a:lvl1pPr algn="ctr" defTabSz="957665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3" y="6041606"/>
            <a:ext cx="620370" cy="632094"/>
          </a:xfrm>
          <a:prstGeom prst="rect">
            <a:avLst/>
          </a:prstGeom>
        </p:spPr>
        <p:txBody>
          <a:bodyPr vert="horz" lIns="95767" tIns="47883" rIns="95767" bIns="47883" rtlCol="0" anchor="ctr">
            <a:normAutofit/>
          </a:bodyPr>
          <a:lstStyle>
            <a:lvl1pPr algn="ctr" defTabSz="957665" fontAlgn="auto">
              <a:lnSpc>
                <a:spcPts val="2203"/>
              </a:lnSpc>
              <a:spcBef>
                <a:spcPts val="0"/>
              </a:spcBef>
              <a:spcAft>
                <a:spcPts val="0"/>
              </a:spcAft>
              <a:defRPr sz="25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956BE101-0215-4890-B093-499F1773B79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0314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2pPr>
      <a:lvl3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3pPr>
      <a:lvl4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4pPr>
      <a:lvl5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5pPr>
      <a:lvl6pPr marL="419772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6pPr>
      <a:lvl7pPr marL="839543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7pPr>
      <a:lvl8pPr marL="1259313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8pPr>
      <a:lvl9pPr marL="1679084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9pPr>
    </p:titleStyle>
    <p:bodyStyle>
      <a:lvl1pPr marL="333777" indent="-333777" algn="l" defTabSz="957603" rtl="0" eaLnBrk="0" fontAlgn="base" hangingPunct="0">
        <a:spcBef>
          <a:spcPct val="20000"/>
        </a:spcBef>
        <a:spcAft>
          <a:spcPct val="0"/>
        </a:spcAft>
        <a:buFont typeface="+mj-lt"/>
        <a:defRPr sz="3300" kern="1200">
          <a:solidFill>
            <a:srgbClr val="005AA9"/>
          </a:solidFill>
          <a:latin typeface="+mj-lt"/>
          <a:ea typeface="+mn-ea"/>
          <a:cs typeface="+mn-cs"/>
        </a:defRPr>
      </a:lvl1pPr>
      <a:lvl2pPr marL="333777" indent="85995" algn="l" defTabSz="957603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200" kern="1200">
          <a:solidFill>
            <a:srgbClr val="504F53"/>
          </a:solidFill>
          <a:latin typeface="+mj-lt"/>
          <a:ea typeface="+mn-ea"/>
          <a:cs typeface="+mn-cs"/>
        </a:defRPr>
      </a:lvl2pPr>
      <a:lvl3pPr marL="654435" indent="-239036" algn="l" defTabSz="95760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200" kern="1200">
          <a:solidFill>
            <a:srgbClr val="504F53"/>
          </a:solidFill>
          <a:latin typeface="+mj-lt"/>
          <a:ea typeface="+mn-ea"/>
          <a:cs typeface="+mn-cs"/>
        </a:defRPr>
      </a:lvl3pPr>
      <a:lvl4pPr marL="1469199" indent="-1138338" algn="just" defTabSz="957603" rtl="0" eaLnBrk="0" fontAlgn="base" hangingPunct="0">
        <a:lnSpc>
          <a:spcPts val="1653"/>
        </a:lnSpc>
        <a:spcBef>
          <a:spcPts val="367"/>
        </a:spcBef>
        <a:spcAft>
          <a:spcPct val="0"/>
        </a:spcAft>
        <a:buFont typeface="Arial" pitchFamily="34" charset="0"/>
        <a:defRPr sz="1500" kern="1200">
          <a:solidFill>
            <a:srgbClr val="504F53"/>
          </a:solidFill>
          <a:latin typeface="+mj-lt"/>
          <a:ea typeface="+mn-ea"/>
          <a:cs typeface="+mn-cs"/>
        </a:defRPr>
      </a:lvl4pPr>
      <a:lvl5pPr marL="1317615" indent="361470" algn="l" defTabSz="957603" rtl="0" eaLnBrk="0" fontAlgn="base" hangingPunct="0">
        <a:lnSpc>
          <a:spcPts val="1653"/>
        </a:lnSpc>
        <a:spcBef>
          <a:spcPts val="367"/>
        </a:spcBef>
        <a:spcAft>
          <a:spcPct val="0"/>
        </a:spcAft>
        <a:buFont typeface="Arial" pitchFamily="34" charset="0"/>
        <a:defRPr sz="1300" kern="1200">
          <a:solidFill>
            <a:srgbClr val="8D8C90"/>
          </a:solidFill>
          <a:latin typeface="+mj-lt"/>
          <a:ea typeface="+mn-ea"/>
          <a:cs typeface="+mn-cs"/>
        </a:defRPr>
      </a:lvl5pPr>
      <a:lvl6pPr marL="2633580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2413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1246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0079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832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665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498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331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164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2997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1830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0662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2541" y="2708923"/>
            <a:ext cx="8558925" cy="3753365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ru-RU" altLang="ru-RU" sz="2400" dirty="0" smtClean="0">
                <a:latin typeface="+mn-lt"/>
                <a:cs typeface="Times New Roman" pitchFamily="18" charset="0"/>
              </a:rPr>
              <a:t>Межрегиональная инспекция ФНС России по крупнейшим налогоплательщикам №3</a:t>
            </a:r>
          </a:p>
          <a:p>
            <a:pPr>
              <a:spcBef>
                <a:spcPct val="0"/>
              </a:spcBef>
            </a:pPr>
            <a:endParaRPr lang="en-US" altLang="ru-RU" sz="2400" dirty="0" smtClean="0">
              <a:latin typeface="+mn-lt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ru-RU" sz="2400" dirty="0" smtClean="0">
                <a:latin typeface="+mn-lt"/>
                <a:cs typeface="Times New Roman" pitchFamily="18" charset="0"/>
              </a:rPr>
              <a:t>Тема «Дробление бизнеса»</a:t>
            </a:r>
            <a:endParaRPr lang="ru-RU" altLang="ru-RU" sz="2400" dirty="0">
              <a:latin typeface="+mn-lt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ru-RU" altLang="ru-RU" sz="2400" dirty="0">
              <a:latin typeface="+mn-lt"/>
              <a:cs typeface="Times New Roman" pitchFamily="18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447962" y="6163177"/>
            <a:ext cx="6219029" cy="652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7" tIns="47883" rIns="95767" bIns="47883" anchor="ctr"/>
          <a:lstStyle/>
          <a:p>
            <a:pPr algn="ctr" defTabSz="957603" fontAlgn="base">
              <a:spcBef>
                <a:spcPct val="0"/>
              </a:spcBef>
              <a:spcAft>
                <a:spcPct val="0"/>
              </a:spcAft>
            </a:pPr>
            <a:endParaRPr lang="ru-RU" sz="20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19988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620688"/>
          <a:ext cx="8229600" cy="5505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Выделение подразделений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Выделение юридического лица исключительно для уменьшения налоговой нагрузки без цели ведения фактической предпринимательской деятельности.</a:t>
            </a:r>
          </a:p>
          <a:p>
            <a:r>
              <a:rPr lang="ru-RU" dirty="0" smtClean="0"/>
              <a:t>Увеличение расходов путем заключения договоров с выделенными взаимозависимыми лицами 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Пример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000" dirty="0" smtClean="0"/>
              <a:t>        Обществом была создана управляющая компания </a:t>
            </a:r>
          </a:p>
          <a:p>
            <a:r>
              <a:rPr lang="ru-RU" sz="2000" dirty="0" smtClean="0"/>
              <a:t>В управляющей компании все работники ранее работали в Обществе;   </a:t>
            </a:r>
          </a:p>
          <a:p>
            <a:r>
              <a:rPr lang="ru-RU" sz="2000" dirty="0" smtClean="0"/>
              <a:t>Работы, выполняемые </a:t>
            </a:r>
            <a:r>
              <a:rPr lang="ru-RU" sz="2000" dirty="0"/>
              <a:t>бывшими сотрудниками Общества, аналогичны (идентичны) </a:t>
            </a:r>
            <a:r>
              <a:rPr lang="ru-RU" sz="2000" dirty="0" smtClean="0"/>
              <a:t>услугам по договору управления, </a:t>
            </a:r>
          </a:p>
          <a:p>
            <a:r>
              <a:rPr lang="ru-RU" sz="2000" dirty="0" smtClean="0"/>
              <a:t>расходы по договору управления многократно превышали расходы на содержание работников; 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Выводы судов: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целью </a:t>
            </a:r>
            <a:r>
              <a:rPr lang="ru-RU" sz="2000" dirty="0" smtClean="0"/>
              <a:t>заключения агентских </a:t>
            </a:r>
            <a:r>
              <a:rPr lang="ru-RU" sz="2000" dirty="0"/>
              <a:t>договоров и договора управления между </a:t>
            </a:r>
            <a:r>
              <a:rPr lang="ru-RU" sz="2000" dirty="0" smtClean="0"/>
              <a:t>управляющей компанией и Обществом , </a:t>
            </a:r>
            <a:r>
              <a:rPr lang="ru-RU" sz="2000" dirty="0"/>
              <a:t>в </a:t>
            </a:r>
            <a:r>
              <a:rPr lang="ru-RU" sz="2000" dirty="0" smtClean="0"/>
              <a:t>действительности являлось </a:t>
            </a:r>
            <a:r>
              <a:rPr lang="ru-RU" sz="2000" dirty="0"/>
              <a:t>создание </a:t>
            </a:r>
            <a:r>
              <a:rPr lang="ru-RU" sz="2000" dirty="0" smtClean="0"/>
              <a:t> управляющей компанией видимости </a:t>
            </a:r>
            <a:r>
              <a:rPr lang="ru-RU" sz="2000" dirty="0"/>
              <a:t>выполнения работ, </a:t>
            </a:r>
            <a:r>
              <a:rPr lang="ru-RU" sz="2000" dirty="0" smtClean="0"/>
              <a:t>оказания услуг</a:t>
            </a:r>
            <a:r>
              <a:rPr lang="ru-RU" sz="2000" dirty="0"/>
              <a:t>, для прикрытия незаконного распределения денежных средств </a:t>
            </a:r>
            <a:r>
              <a:rPr lang="ru-RU" sz="2000" dirty="0" smtClean="0"/>
              <a:t>под </a:t>
            </a:r>
            <a:r>
              <a:rPr lang="ru-RU" sz="2000" dirty="0"/>
              <a:t>видом </a:t>
            </a:r>
            <a:r>
              <a:rPr lang="ru-RU" sz="2000" dirty="0" smtClean="0"/>
              <a:t>оплаты затрат</a:t>
            </a:r>
            <a:r>
              <a:rPr lang="ru-RU" sz="2000" dirty="0"/>
              <a:t>, понесенных </a:t>
            </a:r>
            <a:r>
              <a:rPr lang="ru-RU" sz="2000" dirty="0" smtClean="0"/>
              <a:t>управляющей компанией</a:t>
            </a:r>
            <a:endParaRPr lang="ru-RU" sz="2000" dirty="0"/>
          </a:p>
          <a:p>
            <a:pPr>
              <a:buNone/>
            </a:pPr>
            <a:r>
              <a:rPr lang="ru-RU" sz="2000" dirty="0" smtClean="0"/>
              <a:t> </a:t>
            </a:r>
          </a:p>
          <a:p>
            <a:r>
              <a:rPr lang="ru-RU" sz="2000" dirty="0" smtClean="0"/>
              <a:t>Определение ВС РФ № 305-КГ17-22822 от 19.02.2018</a:t>
            </a:r>
          </a:p>
          <a:p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Разделение на нескольких хозяйствующих субъектов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 smtClean="0"/>
              <a:t>Как правило, применение специальных налоговых режимов; </a:t>
            </a:r>
          </a:p>
          <a:p>
            <a:r>
              <a:rPr lang="ru-RU" dirty="0" smtClean="0"/>
              <a:t>Хозяйствующие субъекты осуществляют один вид деятельности, не превышая ограничения на применение спец. режимов;</a:t>
            </a:r>
          </a:p>
          <a:p>
            <a:r>
              <a:rPr lang="ru-RU" dirty="0" smtClean="0"/>
              <a:t>организационно </a:t>
            </a:r>
            <a:r>
              <a:rPr lang="ru-RU" dirty="0"/>
              <a:t>не </a:t>
            </a:r>
            <a:r>
              <a:rPr lang="ru-RU" dirty="0" smtClean="0"/>
              <a:t>обособлены; </a:t>
            </a:r>
          </a:p>
          <a:p>
            <a:r>
              <a:rPr lang="ru-RU" dirty="0" smtClean="0"/>
              <a:t> </a:t>
            </a:r>
            <a:r>
              <a:rPr lang="ru-RU" dirty="0"/>
              <a:t>деятельность является частью единого производственного процесса, направленного на достижение общего экономического результата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Пример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ИП на УСН при достижении суммы предельного дохода регистрирует ООО и переносит деятельность с целью дальнейшего применения УСН  </a:t>
            </a:r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Вывод суда: Такое дробление </a:t>
            </a:r>
            <a:r>
              <a:rPr lang="ru-RU" dirty="0"/>
              <a:t>не имеет под собой реального экономического смысла (поскольку весь </a:t>
            </a:r>
            <a:r>
              <a:rPr lang="ru-RU" dirty="0" smtClean="0"/>
              <a:t>бизнес остается </a:t>
            </a:r>
            <a:r>
              <a:rPr lang="ru-RU" dirty="0"/>
              <a:t>в руках тех же самых лиц, что и раньше, никакого изменения структуры </a:t>
            </a:r>
            <a:r>
              <a:rPr lang="ru-RU" dirty="0" smtClean="0"/>
              <a:t>экономической </a:t>
            </a:r>
            <a:r>
              <a:rPr lang="ru-RU" dirty="0"/>
              <a:t>деятельности не происходит).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pPr>
              <a:buNone/>
            </a:pPr>
            <a:r>
              <a:rPr lang="ru-RU" sz="2000" dirty="0" smtClean="0"/>
              <a:t>Определение ВС РФ № 308-ЭС19-1008 от 01.04.2019</a:t>
            </a:r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5" name="Изображение 1" descr="FNS_vizitka_for_rukovodstv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9832" y="476672"/>
            <a:ext cx="2936386" cy="24566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47664" y="3284984"/>
            <a:ext cx="5832648" cy="17399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lIns="104306" tIns="52153" rIns="104306" bIns="52153" anchor="ctr">
            <a:normAutofit/>
          </a:bodyPr>
          <a:lstStyle/>
          <a:p>
            <a:pPr defTabSz="1043056" fontAlgn="auto">
              <a:spcAft>
                <a:spcPts val="0"/>
              </a:spcAft>
              <a:defRPr/>
            </a:pPr>
            <a:r>
              <a:rPr lang="ru-RU" sz="4000" b="1" cap="all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Спасибо за внимание! </a:t>
            </a:r>
          </a:p>
        </p:txBody>
      </p:sp>
    </p:spTree>
    <p:extLst>
      <p:ext uri="{BB962C8B-B14F-4D97-AF65-F5344CB8AC3E}">
        <p14:creationId xmlns:p14="http://schemas.microsoft.com/office/powerpoint/2010/main" xmlns="" val="27083417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pt000000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1462</TotalTime>
  <Words>269</Words>
  <Application>Microsoft Office PowerPoint</Application>
  <PresentationFormat>Экран (4:3)</PresentationFormat>
  <Paragraphs>39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Тема Office</vt:lpstr>
      <vt:lpstr>Ppt0000003</vt:lpstr>
      <vt:lpstr>Слайд 1</vt:lpstr>
      <vt:lpstr>Слайд 2</vt:lpstr>
      <vt:lpstr>Выделение подразделений </vt:lpstr>
      <vt:lpstr>Пример </vt:lpstr>
      <vt:lpstr>Разделение на нескольких хозяйствующих субъектов</vt:lpstr>
      <vt:lpstr>Пример 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9973-01-055</dc:creator>
  <cp:lastModifiedBy>9973-01-055</cp:lastModifiedBy>
  <cp:revision>127</cp:revision>
  <dcterms:created xsi:type="dcterms:W3CDTF">2019-04-03T07:39:35Z</dcterms:created>
  <dcterms:modified xsi:type="dcterms:W3CDTF">2019-05-15T06:38:14Z</dcterms:modified>
</cp:coreProperties>
</file>